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81" r:id="rId3"/>
    <p:sldId id="282" r:id="rId4"/>
    <p:sldId id="266" r:id="rId5"/>
    <p:sldId id="271" r:id="rId6"/>
    <p:sldId id="283" r:id="rId7"/>
    <p:sldId id="279" r:id="rId8"/>
    <p:sldId id="280" r:id="rId9"/>
    <p:sldId id="277" r:id="rId10"/>
    <p:sldId id="276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25C59-7833-425F-9A06-6936656C55B8}" type="datetimeFigureOut">
              <a:rPr lang="uk-UA" smtClean="0"/>
              <a:pPr/>
              <a:t>28.12.2019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08084-235B-4284-AB9A-5FE4EF0232E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7558-C387-476D-B7E2-D90ADD4EAE24}" type="datetimeFigureOut">
              <a:rPr lang="uk-UA" smtClean="0"/>
              <a:pPr/>
              <a:t>28.12.2019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AFEC9F-EBE9-4899-AD34-416D6CB94E6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7558-C387-476D-B7E2-D90ADD4EAE24}" type="datetimeFigureOut">
              <a:rPr lang="uk-UA" smtClean="0"/>
              <a:pPr/>
              <a:t>28.12.2019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EC9F-EBE9-4899-AD34-416D6CB94E6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7558-C387-476D-B7E2-D90ADD4EAE24}" type="datetimeFigureOut">
              <a:rPr lang="uk-UA" smtClean="0"/>
              <a:pPr/>
              <a:t>28.12.2019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EC9F-EBE9-4899-AD34-416D6CB94E6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7558-C387-476D-B7E2-D90ADD4EAE24}" type="datetimeFigureOut">
              <a:rPr lang="uk-UA" smtClean="0"/>
              <a:pPr/>
              <a:t>28.12.2019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AFEC9F-EBE9-4899-AD34-416D6CB94E6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7558-C387-476D-B7E2-D90ADD4EAE24}" type="datetimeFigureOut">
              <a:rPr lang="uk-UA" smtClean="0"/>
              <a:pPr/>
              <a:t>28.12.2019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EC9F-EBE9-4899-AD34-416D6CB94E6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7558-C387-476D-B7E2-D90ADD4EAE24}" type="datetimeFigureOut">
              <a:rPr lang="uk-UA" smtClean="0"/>
              <a:pPr/>
              <a:t>28.12.2019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EC9F-EBE9-4899-AD34-416D6CB94E6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7558-C387-476D-B7E2-D90ADD4EAE24}" type="datetimeFigureOut">
              <a:rPr lang="uk-UA" smtClean="0"/>
              <a:pPr/>
              <a:t>28.12.2019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9AFEC9F-EBE9-4899-AD34-416D6CB94E6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7558-C387-476D-B7E2-D90ADD4EAE24}" type="datetimeFigureOut">
              <a:rPr lang="uk-UA" smtClean="0"/>
              <a:pPr/>
              <a:t>28.12.2019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EC9F-EBE9-4899-AD34-416D6CB94E6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7558-C387-476D-B7E2-D90ADD4EAE24}" type="datetimeFigureOut">
              <a:rPr lang="uk-UA" smtClean="0"/>
              <a:pPr/>
              <a:t>28.12.2019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EC9F-EBE9-4899-AD34-416D6CB94E6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7558-C387-476D-B7E2-D90ADD4EAE24}" type="datetimeFigureOut">
              <a:rPr lang="uk-UA" smtClean="0"/>
              <a:pPr/>
              <a:t>28.12.2019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EC9F-EBE9-4899-AD34-416D6CB94E6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7558-C387-476D-B7E2-D90ADD4EAE24}" type="datetimeFigureOut">
              <a:rPr lang="uk-UA" smtClean="0"/>
              <a:pPr/>
              <a:t>28.12.2019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EC9F-EBE9-4899-AD34-416D6CB94E6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867558-C387-476D-B7E2-D90ADD4EAE24}" type="datetimeFigureOut">
              <a:rPr lang="uk-UA" smtClean="0"/>
              <a:pPr/>
              <a:t>28.12.2019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AFEC9F-EBE9-4899-AD34-416D6CB94E6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653136"/>
            <a:ext cx="8458200" cy="1944216"/>
          </a:xfrm>
        </p:spPr>
        <p:txBody>
          <a:bodyPr>
            <a:normAutofit/>
          </a:bodyPr>
          <a:lstStyle/>
          <a:p>
            <a:pPr algn="r"/>
            <a:r>
              <a:rPr lang="uk-UA" cap="none" dirty="0" smtClean="0">
                <a:latin typeface="Monotype Corsiva" pitchFamily="66" charset="0"/>
              </a:rPr>
              <a:t>(зміцнення матеріально-технічної бази навчального закладу за рахунок бюджетних, батьківських благодійних коштів у  </a:t>
            </a:r>
            <a:r>
              <a:rPr lang="uk-UA" cap="none" dirty="0" smtClean="0">
                <a:latin typeface="Monotype Corsiva" pitchFamily="66" charset="0"/>
              </a:rPr>
              <a:t>2019 </a:t>
            </a:r>
            <a:r>
              <a:rPr lang="uk-UA" cap="none" dirty="0" smtClean="0">
                <a:latin typeface="Monotype Corsiva" pitchFamily="66" charset="0"/>
              </a:rPr>
              <a:t>році)</a:t>
            </a:r>
            <a:endParaRPr lang="uk-UA" cap="none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2276872"/>
            <a:ext cx="4752528" cy="2376264"/>
          </a:xfrm>
        </p:spPr>
        <p:txBody>
          <a:bodyPr>
            <a:noAutofit/>
          </a:bodyPr>
          <a:lstStyle/>
          <a:p>
            <a:pPr algn="ctr"/>
            <a:r>
              <a:rPr lang="uk-UA" sz="5400" b="1" i="1" dirty="0" smtClean="0">
                <a:latin typeface="Monotype Corsiva" pitchFamily="66" charset="0"/>
              </a:rPr>
              <a:t> </a:t>
            </a:r>
          </a:p>
          <a:p>
            <a:pPr algn="ctr"/>
            <a:endParaRPr lang="uk-UA" sz="5400" b="1" i="1" dirty="0" smtClean="0">
              <a:latin typeface="Monotype Corsiva" pitchFamily="66" charset="0"/>
            </a:endParaRPr>
          </a:p>
          <a:p>
            <a:pPr algn="ctr"/>
            <a:endParaRPr lang="uk-UA" sz="5400" b="1" i="1" dirty="0" smtClean="0">
              <a:latin typeface="Monotype Corsiva" pitchFamily="66" charset="0"/>
            </a:endParaRPr>
          </a:p>
          <a:p>
            <a:pPr algn="ctr"/>
            <a:endParaRPr lang="uk-UA" sz="5400" b="1" i="1" dirty="0" smtClean="0">
              <a:latin typeface="Monotype Corsiva" pitchFamily="66" charset="0"/>
            </a:endParaRPr>
          </a:p>
          <a:p>
            <a:pPr algn="ctr"/>
            <a:endParaRPr lang="uk-UA" sz="5400" b="1" i="1" dirty="0" smtClean="0">
              <a:latin typeface="Monotype Corsiva" pitchFamily="66" charset="0"/>
            </a:endParaRPr>
          </a:p>
          <a:p>
            <a:pPr algn="ctr"/>
            <a:endParaRPr lang="uk-UA" sz="5400" b="1" i="1" dirty="0" smtClean="0">
              <a:latin typeface="Monotype Corsiva" pitchFamily="66" charset="0"/>
            </a:endParaRPr>
          </a:p>
          <a:p>
            <a:pPr algn="ctr"/>
            <a:endParaRPr lang="uk-UA" sz="5400" b="1" i="1" dirty="0" smtClean="0">
              <a:latin typeface="Monotype Corsiva" pitchFamily="66" charset="0"/>
            </a:endParaRPr>
          </a:p>
          <a:p>
            <a:pPr algn="ctr"/>
            <a:r>
              <a:rPr lang="uk-UA" sz="5400" b="1" i="1" dirty="0" smtClean="0">
                <a:latin typeface="Monotype Corsiva" pitchFamily="66" charset="0"/>
              </a:rPr>
              <a:t>НОВА УКРАЇНСЬКА ШКОЛА</a:t>
            </a:r>
            <a:endParaRPr lang="uk-UA" sz="5400" b="1" i="1" dirty="0">
              <a:latin typeface="Monotype Corsiva" pitchFamily="66" charset="0"/>
            </a:endParaRPr>
          </a:p>
        </p:txBody>
      </p:sp>
      <p:pic>
        <p:nvPicPr>
          <p:cNvPr id="13314" name="Picture 2" descr="Картинки по запросу картинка обучение человеч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98237">
            <a:off x="6308234" y="84894"/>
            <a:ext cx="2734168" cy="22151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Картинки по запросу СШ № 91 київ"/>
          <p:cNvPicPr>
            <a:picLocks noChangeAspect="1" noChangeArrowheads="1"/>
          </p:cNvPicPr>
          <p:nvPr/>
        </p:nvPicPr>
        <p:blipFill>
          <a:blip r:embed="rId3" cstate="print"/>
          <a:srcRect l="9598" r="14360" b="10166"/>
          <a:stretch>
            <a:fillRect/>
          </a:stretch>
        </p:blipFill>
        <p:spPr bwMode="auto">
          <a:xfrm>
            <a:off x="0" y="332656"/>
            <a:ext cx="5400600" cy="3408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573016"/>
            <a:ext cx="8458200" cy="1222375"/>
          </a:xfrm>
        </p:spPr>
        <p:txBody>
          <a:bodyPr>
            <a:normAutofit/>
          </a:bodyPr>
          <a:lstStyle/>
          <a:p>
            <a:pPr algn="r"/>
            <a:r>
              <a:rPr lang="uk-UA" cap="none" dirty="0" smtClean="0">
                <a:latin typeface="Monotype Corsiva" pitchFamily="66" charset="0"/>
              </a:rPr>
              <a:t>(</a:t>
            </a:r>
            <a:endParaRPr lang="uk-UA" cap="none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260648"/>
            <a:ext cx="4283968" cy="2376264"/>
          </a:xfrm>
        </p:spPr>
        <p:txBody>
          <a:bodyPr>
            <a:noAutofit/>
          </a:bodyPr>
          <a:lstStyle/>
          <a:p>
            <a:pPr algn="ctr"/>
            <a:r>
              <a:rPr lang="uk-UA" sz="5400" b="1" i="1" dirty="0" smtClean="0">
                <a:latin typeface="Monotype Corsiva" pitchFamily="66" charset="0"/>
              </a:rPr>
              <a:t>   </a:t>
            </a:r>
            <a:r>
              <a:rPr lang="uk-UA" sz="5400" dirty="0" smtClean="0">
                <a:latin typeface="Monotype Corsiva" pitchFamily="66" charset="0"/>
              </a:rPr>
              <a:t>Благодійна співдружність сім’ї та школи</a:t>
            </a:r>
            <a:endParaRPr lang="uk-UA" sz="5400" b="1" i="1" dirty="0">
              <a:latin typeface="Monotype Corsiva" pitchFamily="66" charset="0"/>
            </a:endParaRPr>
          </a:p>
        </p:txBody>
      </p:sp>
      <p:pic>
        <p:nvPicPr>
          <p:cNvPr id="6146" name="Picture 2" descr="C:\Users\TEST\Google Диск\ЗАСТУПНИК з НВР\кошторис 2019\Фото\1571299437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2471936" cy="1853952"/>
          </a:xfrm>
          <a:prstGeom prst="rect">
            <a:avLst/>
          </a:prstGeom>
          <a:noFill/>
        </p:spPr>
      </p:pic>
      <p:pic>
        <p:nvPicPr>
          <p:cNvPr id="6147" name="Picture 3" descr="C:\Users\TEST\Google Диск\ЗАСТУПНИК з НВР\кошторис 2019\Фото\viber_image_2019-12-28_12-45-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0"/>
            <a:ext cx="1783656" cy="2378208"/>
          </a:xfrm>
          <a:prstGeom prst="rect">
            <a:avLst/>
          </a:prstGeom>
          <a:noFill/>
        </p:spPr>
      </p:pic>
      <p:pic>
        <p:nvPicPr>
          <p:cNvPr id="6148" name="Picture 4" descr="C:\Users\TEST\Google Диск\ЗАСТУПНИК з НВР\кошторис 2019\Фото\viber_image_2019-12-28_12-45-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44824"/>
            <a:ext cx="2510730" cy="1883048"/>
          </a:xfrm>
          <a:prstGeom prst="rect">
            <a:avLst/>
          </a:prstGeom>
          <a:noFill/>
        </p:spPr>
      </p:pic>
      <p:pic>
        <p:nvPicPr>
          <p:cNvPr id="6149" name="Picture 5" descr="C:\Users\TEST\Google Диск\ЗАСТУПНИК з НВР\кошторис 2019\Фото\viber_image_2019-12-28_12-45-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492896"/>
            <a:ext cx="2978274" cy="2233706"/>
          </a:xfrm>
          <a:prstGeom prst="rect">
            <a:avLst/>
          </a:prstGeom>
          <a:noFill/>
        </p:spPr>
      </p:pic>
      <p:pic>
        <p:nvPicPr>
          <p:cNvPr id="6150" name="Picture 6" descr="C:\Users\TEST\Google Диск\ЗАСТУПНИК з НВР\кошторис 2019\Фото\viber_image_2019-12-28_14-37-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2492896"/>
            <a:ext cx="2818904" cy="2114178"/>
          </a:xfrm>
          <a:prstGeom prst="rect">
            <a:avLst/>
          </a:prstGeom>
          <a:noFill/>
        </p:spPr>
      </p:pic>
      <p:pic>
        <p:nvPicPr>
          <p:cNvPr id="6151" name="Picture 7" descr="C:\Users\TEST\Google Диск\ЗАСТУПНИК з НВР\кошторис 2019\Фото\viber_image_2019-12-28_14-34-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861048"/>
            <a:ext cx="2220319" cy="1479079"/>
          </a:xfrm>
          <a:prstGeom prst="rect">
            <a:avLst/>
          </a:prstGeom>
          <a:noFill/>
        </p:spPr>
      </p:pic>
      <p:pic>
        <p:nvPicPr>
          <p:cNvPr id="6152" name="Picture 8" descr="C:\Users\TEST\Google Диск\ЗАСТУПНИК з НВР\кошторис 2019\Фото\viber_image_2019-12-28_14-34-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797152"/>
            <a:ext cx="2461841" cy="1639971"/>
          </a:xfrm>
          <a:prstGeom prst="rect">
            <a:avLst/>
          </a:prstGeom>
          <a:noFill/>
        </p:spPr>
      </p:pic>
      <p:pic>
        <p:nvPicPr>
          <p:cNvPr id="6153" name="Picture 9" descr="C:\Users\TEST\Google Диск\ЗАСТУПНИК з НВР\кошторис 2019\Фото\viber_image_2019-12-28_14-37-4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4941168"/>
            <a:ext cx="1207592" cy="1610123"/>
          </a:xfrm>
          <a:prstGeom prst="rect">
            <a:avLst/>
          </a:prstGeom>
          <a:noFill/>
        </p:spPr>
      </p:pic>
      <p:pic>
        <p:nvPicPr>
          <p:cNvPr id="6154" name="Picture 10" descr="C:\Users\TEST\Google Диск\ЗАСТУПНИК з НВР\кошторис 2019\Фото\viber_image_2019-12-28_14-34-4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4725144"/>
            <a:ext cx="2618234" cy="1963676"/>
          </a:xfrm>
          <a:prstGeom prst="rect">
            <a:avLst/>
          </a:prstGeom>
          <a:noFill/>
        </p:spPr>
      </p:pic>
      <p:pic>
        <p:nvPicPr>
          <p:cNvPr id="6155" name="Picture 11" descr="C:\Users\TEST\Google Диск\ЗАСТУПНИК з НВР\кошторис 2019\Фото\viber_image_2019-12-28_14-34-0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254364"/>
            <a:ext cx="2138181" cy="1603636"/>
          </a:xfrm>
          <a:prstGeom prst="rect">
            <a:avLst/>
          </a:prstGeom>
          <a:noFill/>
        </p:spPr>
      </p:pic>
      <p:pic>
        <p:nvPicPr>
          <p:cNvPr id="6156" name="Picture 12" descr="C:\Users\TEST\Google Диск\ЗАСТУПНИК з НВР\кошторис 2019\Фото\viber_image_2019-12-28_14-34-0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67944" y="0"/>
            <a:ext cx="1538114" cy="1153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КОШТОРИС на </a:t>
            </a:r>
            <a:r>
              <a:rPr lang="uk-UA" dirty="0" smtClean="0"/>
              <a:t>2019 </a:t>
            </a:r>
            <a:r>
              <a:rPr lang="uk-UA" dirty="0" smtClean="0"/>
              <a:t>рік</a:t>
            </a:r>
            <a:endParaRPr lang="uk-UA" dirty="0"/>
          </a:p>
        </p:txBody>
      </p:sp>
      <p:pic>
        <p:nvPicPr>
          <p:cNvPr id="4099" name="Picture 3" descr="C:\Users\TEST\Google Диск\ЗАСТУПНИК з НВР\кошторис 2019\Фото\viber_image_2019-12-28_13-47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799880" cy="5066507"/>
          </a:xfrm>
          <a:prstGeom prst="rect">
            <a:avLst/>
          </a:prstGeom>
          <a:noFill/>
        </p:spPr>
      </p:pic>
      <p:pic>
        <p:nvPicPr>
          <p:cNvPr id="4100" name="Picture 4" descr="C:\Users\TEST\Google Диск\ЗАСТУПНИК з НВР\кошторис 2019\Фото\viber_image_2019-12-28_13-47-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2010" y="1340768"/>
            <a:ext cx="3880526" cy="5174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rmAutofit/>
          </a:bodyPr>
          <a:lstStyle/>
          <a:p>
            <a:r>
              <a:rPr lang="uk-UA" cap="none" dirty="0" smtClean="0">
                <a:latin typeface="Monotype Corsiva" pitchFamily="66" charset="0"/>
              </a:rPr>
              <a:t>Удосконалення навчально-виховного процесу</a:t>
            </a:r>
            <a:endParaRPr lang="uk-UA" cap="none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686800" cy="5328592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>
                <a:latin typeface="Monotype Corsiva" pitchFamily="66" charset="0"/>
              </a:rPr>
              <a:t>Завдання: створити умови для забезпечення  навчально-виховного процесу учнів НОВОЇ УКРАЇНСЬКОЇ ШКОЛИ</a:t>
            </a:r>
          </a:p>
          <a:p>
            <a:pPr marL="804863">
              <a:buFont typeface="Wingdings" pitchFamily="2" charset="2"/>
              <a:buChar char="Ø"/>
            </a:pPr>
            <a:r>
              <a:rPr lang="uk-UA" sz="2800" dirty="0" smtClean="0">
                <a:latin typeface="Monotype Corsiva" pitchFamily="66" charset="0"/>
              </a:rPr>
              <a:t>Парти одномісні та стільці – </a:t>
            </a:r>
            <a:r>
              <a:rPr lang="uk-UA" sz="2800" dirty="0" err="1" smtClean="0">
                <a:latin typeface="Monotype Corsiva" pitchFamily="66" charset="0"/>
              </a:rPr>
              <a:t>трансформери</a:t>
            </a:r>
            <a:r>
              <a:rPr lang="uk-UA" sz="2800" dirty="0" smtClean="0">
                <a:latin typeface="Monotype Corsiva" pitchFamily="66" charset="0"/>
              </a:rPr>
              <a:t> для </a:t>
            </a:r>
            <a:r>
              <a:rPr lang="uk-UA" sz="2800" dirty="0" err="1" smtClean="0">
                <a:latin typeface="Monotype Corsiva" pitchFamily="66" charset="0"/>
              </a:rPr>
              <a:t>учня-</a:t>
            </a:r>
            <a:r>
              <a:rPr lang="uk-UA" sz="2800" dirty="0" smtClean="0">
                <a:latin typeface="Monotype Corsiva" pitchFamily="66" charset="0"/>
              </a:rPr>
              <a:t>    60шт. – 190 800.00  </a:t>
            </a:r>
            <a:r>
              <a:rPr lang="uk-UA" sz="2800" dirty="0" err="1" smtClean="0">
                <a:latin typeface="Monotype Corsiva" pitchFamily="66" charset="0"/>
              </a:rPr>
              <a:t>грн</a:t>
            </a:r>
            <a:r>
              <a:rPr lang="uk-UA" sz="2800" dirty="0" smtClean="0">
                <a:latin typeface="Monotype Corsiva" pitchFamily="66" charset="0"/>
              </a:rPr>
              <a:t>;</a:t>
            </a:r>
          </a:p>
          <a:p>
            <a:pPr marL="804863">
              <a:buFont typeface="Wingdings" pitchFamily="2" charset="2"/>
              <a:buChar char="Ø"/>
            </a:pPr>
            <a:r>
              <a:rPr lang="uk-UA" sz="2800" dirty="0" smtClean="0">
                <a:latin typeface="Monotype Corsiva" pitchFamily="66" charset="0"/>
              </a:rPr>
              <a:t>Шафа модульна 4-х </a:t>
            </a:r>
            <a:r>
              <a:rPr lang="uk-UA" sz="2800" dirty="0" err="1" smtClean="0">
                <a:latin typeface="Monotype Corsiva" pitchFamily="66" charset="0"/>
              </a:rPr>
              <a:t>дверна-</a:t>
            </a:r>
            <a:r>
              <a:rPr lang="uk-UA" sz="2800" dirty="0" smtClean="0">
                <a:latin typeface="Monotype Corsiva" pitchFamily="66" charset="0"/>
              </a:rPr>
              <a:t> 1   шт. -   5 316,85 </a:t>
            </a:r>
            <a:r>
              <a:rPr lang="uk-UA" sz="2800" dirty="0" err="1" smtClean="0">
                <a:latin typeface="Monotype Corsiva" pitchFamily="66" charset="0"/>
              </a:rPr>
              <a:t>грн</a:t>
            </a:r>
            <a:r>
              <a:rPr lang="uk-UA" sz="2800" dirty="0" smtClean="0">
                <a:latin typeface="Monotype Corsiva" pitchFamily="66" charset="0"/>
              </a:rPr>
              <a:t>;</a:t>
            </a:r>
          </a:p>
          <a:p>
            <a:pPr marL="804863">
              <a:buFont typeface="Wingdings" pitchFamily="2" charset="2"/>
              <a:buChar char="Ø"/>
            </a:pPr>
            <a:r>
              <a:rPr lang="uk-UA" sz="2800" dirty="0" smtClean="0">
                <a:latin typeface="Monotype Corsiva" pitchFamily="66" charset="0"/>
              </a:rPr>
              <a:t>Шафа модульна 3-х </a:t>
            </a:r>
            <a:r>
              <a:rPr lang="uk-UA" sz="2800" dirty="0" err="1" smtClean="0">
                <a:latin typeface="Monotype Corsiva" pitchFamily="66" charset="0"/>
              </a:rPr>
              <a:t>дверна-</a:t>
            </a:r>
            <a:r>
              <a:rPr lang="uk-UA" sz="2800" dirty="0" smtClean="0">
                <a:latin typeface="Monotype Corsiva" pitchFamily="66" charset="0"/>
              </a:rPr>
              <a:t> 1   шт. -   5 230,00 </a:t>
            </a:r>
            <a:r>
              <a:rPr lang="uk-UA" sz="2800" dirty="0" err="1" smtClean="0">
                <a:latin typeface="Monotype Corsiva" pitchFamily="66" charset="0"/>
              </a:rPr>
              <a:t>грн</a:t>
            </a:r>
            <a:r>
              <a:rPr lang="uk-UA" sz="2800" dirty="0" smtClean="0">
                <a:latin typeface="Monotype Corsiva" pitchFamily="66" charset="0"/>
              </a:rPr>
              <a:t>;</a:t>
            </a:r>
          </a:p>
          <a:p>
            <a:pPr marL="804863">
              <a:buFont typeface="Wingdings" pitchFamily="2" charset="2"/>
              <a:buChar char="Ø"/>
            </a:pPr>
            <a:r>
              <a:rPr lang="uk-UA" sz="2800" dirty="0" smtClean="0">
                <a:latin typeface="Monotype Corsiva" pitchFamily="66" charset="0"/>
              </a:rPr>
              <a:t>Шафа модульна 2-х </a:t>
            </a:r>
            <a:r>
              <a:rPr lang="uk-UA" sz="2800" dirty="0" err="1" smtClean="0">
                <a:latin typeface="Monotype Corsiva" pitchFamily="66" charset="0"/>
              </a:rPr>
              <a:t>дверна-</a:t>
            </a:r>
            <a:r>
              <a:rPr lang="uk-UA" sz="2800" dirty="0" smtClean="0">
                <a:latin typeface="Monotype Corsiva" pitchFamily="66" charset="0"/>
              </a:rPr>
              <a:t> 2   шт. -   13 420,00 </a:t>
            </a:r>
            <a:r>
              <a:rPr lang="uk-UA" sz="2800" dirty="0" err="1" smtClean="0">
                <a:latin typeface="Monotype Corsiva" pitchFamily="66" charset="0"/>
              </a:rPr>
              <a:t>грн</a:t>
            </a:r>
            <a:r>
              <a:rPr lang="uk-UA" sz="2800" dirty="0" smtClean="0">
                <a:latin typeface="Monotype Corsiva" pitchFamily="66" charset="0"/>
              </a:rPr>
              <a:t>;</a:t>
            </a:r>
          </a:p>
          <a:p>
            <a:pPr marL="804863">
              <a:buFont typeface="Wingdings" pitchFamily="2" charset="2"/>
              <a:buChar char="Ø"/>
            </a:pPr>
            <a:r>
              <a:rPr lang="uk-UA" sz="2800" dirty="0" smtClean="0">
                <a:latin typeface="Monotype Corsiva" pitchFamily="66" charset="0"/>
              </a:rPr>
              <a:t> Шафа модульна 1-но </a:t>
            </a:r>
            <a:r>
              <a:rPr lang="uk-UA" sz="2800" dirty="0" err="1" smtClean="0">
                <a:latin typeface="Monotype Corsiva" pitchFamily="66" charset="0"/>
              </a:rPr>
              <a:t>дверна-</a:t>
            </a:r>
            <a:r>
              <a:rPr lang="uk-UA" sz="2800" dirty="0" smtClean="0">
                <a:latin typeface="Monotype Corsiva" pitchFamily="66" charset="0"/>
              </a:rPr>
              <a:t> 2  шт. -   10 098,00 </a:t>
            </a:r>
            <a:r>
              <a:rPr lang="uk-UA" sz="2800" dirty="0" err="1" smtClean="0">
                <a:latin typeface="Monotype Corsiva" pitchFamily="66" charset="0"/>
              </a:rPr>
              <a:t>грн</a:t>
            </a:r>
            <a:r>
              <a:rPr lang="uk-UA" sz="2800" dirty="0" smtClean="0">
                <a:latin typeface="Monotype Corsiva" pitchFamily="66" charset="0"/>
              </a:rPr>
              <a:t>;</a:t>
            </a:r>
            <a:endParaRPr lang="uk-UA" sz="2800" dirty="0" smtClean="0">
              <a:latin typeface="Monotype Corsiva" pitchFamily="66" charset="0"/>
            </a:endParaRPr>
          </a:p>
          <a:p>
            <a:pPr marL="804863">
              <a:buFont typeface="Wingdings" pitchFamily="2" charset="2"/>
              <a:buChar char="Ø"/>
            </a:pPr>
            <a:r>
              <a:rPr lang="uk-UA" sz="2800" dirty="0" smtClean="0">
                <a:latin typeface="Monotype Corsiva" pitchFamily="66" charset="0"/>
              </a:rPr>
              <a:t>Шафа </a:t>
            </a:r>
            <a:r>
              <a:rPr lang="uk-UA" sz="2800" dirty="0" err="1" smtClean="0">
                <a:latin typeface="Monotype Corsiva" pitchFamily="66" charset="0"/>
              </a:rPr>
              <a:t>–органайзер</a:t>
            </a:r>
            <a:r>
              <a:rPr lang="uk-UA" sz="2800" dirty="0" smtClean="0">
                <a:latin typeface="Monotype Corsiva" pitchFamily="66" charset="0"/>
              </a:rPr>
              <a:t> - 2   шт. -   13 500,800грн;</a:t>
            </a:r>
          </a:p>
          <a:p>
            <a:pPr marL="804863">
              <a:buFont typeface="Wingdings" pitchFamily="2" charset="2"/>
              <a:buChar char="Ø"/>
            </a:pPr>
            <a:r>
              <a:rPr lang="uk-UA" sz="2800" dirty="0" smtClean="0">
                <a:latin typeface="Monotype Corsiva" pitchFamily="66" charset="0"/>
              </a:rPr>
              <a:t>Стіл для вчителя – 2 шт. – </a:t>
            </a:r>
            <a:r>
              <a:rPr lang="uk-UA" sz="2800" dirty="0" smtClean="0">
                <a:latin typeface="Monotype Corsiva" pitchFamily="66" charset="0"/>
              </a:rPr>
              <a:t>7 314</a:t>
            </a:r>
            <a:r>
              <a:rPr lang="uk-UA" sz="2800" dirty="0" smtClean="0">
                <a:latin typeface="Monotype Corsiva" pitchFamily="66" charset="0"/>
              </a:rPr>
              <a:t>.00 </a:t>
            </a:r>
            <a:r>
              <a:rPr lang="uk-UA" sz="2800" dirty="0" err="1" smtClean="0">
                <a:latin typeface="Monotype Corsiva" pitchFamily="66" charset="0"/>
              </a:rPr>
              <a:t>грн</a:t>
            </a:r>
            <a:r>
              <a:rPr lang="uk-UA" sz="2800" dirty="0" smtClean="0">
                <a:latin typeface="Monotype Corsiva" pitchFamily="66" charset="0"/>
              </a:rPr>
              <a:t>;</a:t>
            </a:r>
          </a:p>
          <a:p>
            <a:pPr marL="804863">
              <a:buFont typeface="Wingdings" pitchFamily="2" charset="2"/>
              <a:buChar char="Ø"/>
            </a:pPr>
            <a:r>
              <a:rPr lang="uk-UA" sz="2800" dirty="0" smtClean="0">
                <a:latin typeface="Monotype Corsiva" pitchFamily="66" charset="0"/>
              </a:rPr>
              <a:t>Стілець для вчителя – 2 шт. – 1 660.20 </a:t>
            </a:r>
            <a:r>
              <a:rPr lang="uk-UA" sz="2800" dirty="0" err="1" smtClean="0">
                <a:latin typeface="Monotype Corsiva" pitchFamily="66" charset="0"/>
              </a:rPr>
              <a:t>грн</a:t>
            </a:r>
            <a:r>
              <a:rPr lang="uk-UA" sz="2800" dirty="0" smtClean="0">
                <a:latin typeface="Monotype Corsiva" pitchFamily="66" charset="0"/>
              </a:rPr>
              <a:t>;</a:t>
            </a:r>
          </a:p>
          <a:p>
            <a:pPr marL="804863">
              <a:buFont typeface="Wingdings" pitchFamily="2" charset="2"/>
              <a:buChar char="Ø"/>
            </a:pPr>
            <a:r>
              <a:rPr lang="uk-UA" sz="2800" dirty="0" smtClean="0">
                <a:latin typeface="Monotype Corsiva" pitchFamily="66" charset="0"/>
              </a:rPr>
              <a:t>Пристрій </a:t>
            </a:r>
            <a:r>
              <a:rPr lang="uk-UA" sz="2800" dirty="0" err="1" smtClean="0">
                <a:latin typeface="Monotype Corsiva" pitchFamily="66" charset="0"/>
              </a:rPr>
              <a:t>багатофункціональний-</a:t>
            </a:r>
            <a:r>
              <a:rPr lang="uk-UA" sz="2800" dirty="0" smtClean="0">
                <a:latin typeface="Monotype Corsiva" pitchFamily="66" charset="0"/>
              </a:rPr>
              <a:t>    2шт. – 9 252.00  </a:t>
            </a:r>
            <a:r>
              <a:rPr lang="uk-UA" sz="2800" dirty="0" err="1" smtClean="0">
                <a:latin typeface="Monotype Corsiva" pitchFamily="66" charset="0"/>
              </a:rPr>
              <a:t>грн</a:t>
            </a:r>
            <a:r>
              <a:rPr lang="uk-UA" sz="2800" dirty="0" smtClean="0">
                <a:latin typeface="Monotype Corsiva" pitchFamily="66" charset="0"/>
              </a:rPr>
              <a:t>;</a:t>
            </a:r>
          </a:p>
          <a:p>
            <a:pPr marL="804863">
              <a:buFont typeface="Wingdings" pitchFamily="2" charset="2"/>
              <a:buChar char="Ø"/>
            </a:pPr>
            <a:r>
              <a:rPr lang="uk-UA" sz="2800" dirty="0" err="1" smtClean="0">
                <a:latin typeface="Monotype Corsiva" pitchFamily="66" charset="0"/>
              </a:rPr>
              <a:t>Ламінатор</a:t>
            </a:r>
            <a:r>
              <a:rPr lang="uk-UA" sz="2800" dirty="0" smtClean="0">
                <a:latin typeface="Monotype Corsiva" pitchFamily="66" charset="0"/>
              </a:rPr>
              <a:t>  - 1   шт. -   4779,00грн;</a:t>
            </a:r>
          </a:p>
          <a:p>
            <a:pPr marL="804863">
              <a:buFont typeface="Wingdings" pitchFamily="2" charset="2"/>
              <a:buChar char="Ø"/>
            </a:pPr>
            <a:endParaRPr lang="uk-UA" sz="2800" dirty="0" smtClean="0">
              <a:latin typeface="Monotype Corsiva" pitchFamily="66" charset="0"/>
            </a:endParaRPr>
          </a:p>
          <a:p>
            <a:pPr marL="804863">
              <a:buFont typeface="Wingdings" pitchFamily="2" charset="2"/>
              <a:buChar char="Ø"/>
            </a:pPr>
            <a:endParaRPr lang="uk-UA" sz="2800" dirty="0" smtClean="0">
              <a:latin typeface="Monotype Corsiva" pitchFamily="66" charset="0"/>
            </a:endParaRPr>
          </a:p>
          <a:p>
            <a:pPr marL="804863">
              <a:buFont typeface="Wingdings" pitchFamily="2" charset="2"/>
              <a:buChar char="Ø"/>
            </a:pPr>
            <a:endParaRPr lang="uk-UA" sz="2800" dirty="0" smtClean="0">
              <a:latin typeface="Monotype Corsiva" pitchFamily="66" charset="0"/>
            </a:endParaRPr>
          </a:p>
          <a:p>
            <a:pPr marL="804863">
              <a:buFont typeface="Wingdings" pitchFamily="2" charset="2"/>
              <a:buChar char="Ø"/>
            </a:pPr>
            <a:endParaRPr lang="uk-UA" sz="28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rmAutofit/>
          </a:bodyPr>
          <a:lstStyle/>
          <a:p>
            <a:r>
              <a:rPr lang="uk-UA" cap="none" dirty="0" smtClean="0">
                <a:latin typeface="Monotype Corsiva" pitchFamily="66" charset="0"/>
              </a:rPr>
              <a:t>Удосконалення навчально-виховного процесу</a:t>
            </a:r>
            <a:endParaRPr lang="uk-UA" cap="none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686800" cy="5328592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latin typeface="Monotype Corsiva" pitchFamily="66" charset="0"/>
              </a:rPr>
              <a:t>Завдання: створити умови для забезпечення  навчально-виховного процесу учнів НОВОЇ УКРАЇНСЬКОЇ ШКОЛИ</a:t>
            </a:r>
          </a:p>
          <a:p>
            <a:pPr marL="804863">
              <a:buFont typeface="Wingdings" pitchFamily="2" charset="2"/>
              <a:buChar char="Ø"/>
            </a:pPr>
            <a:r>
              <a:rPr lang="uk-UA" sz="2800" dirty="0" smtClean="0">
                <a:latin typeface="Monotype Corsiva" pitchFamily="66" charset="0"/>
              </a:rPr>
              <a:t>Дошка - </a:t>
            </a:r>
            <a:r>
              <a:rPr lang="uk-UA" sz="2800" dirty="0" err="1" smtClean="0">
                <a:latin typeface="Monotype Corsiva" pitchFamily="66" charset="0"/>
              </a:rPr>
              <a:t>екран-</a:t>
            </a:r>
            <a:r>
              <a:rPr lang="uk-UA" sz="2800" dirty="0" smtClean="0">
                <a:latin typeface="Monotype Corsiva" pitchFamily="66" charset="0"/>
              </a:rPr>
              <a:t>    2шт</a:t>
            </a:r>
            <a:r>
              <a:rPr lang="uk-UA" sz="2800" dirty="0" smtClean="0">
                <a:latin typeface="Monotype Corsiva" pitchFamily="66" charset="0"/>
              </a:rPr>
              <a:t>. – </a:t>
            </a:r>
            <a:r>
              <a:rPr lang="uk-UA" sz="2800" dirty="0" smtClean="0">
                <a:latin typeface="Monotype Corsiva" pitchFamily="66" charset="0"/>
              </a:rPr>
              <a:t>14 000</a:t>
            </a:r>
            <a:r>
              <a:rPr lang="uk-UA" sz="2800" dirty="0" smtClean="0">
                <a:latin typeface="Monotype Corsiva" pitchFamily="66" charset="0"/>
              </a:rPr>
              <a:t>.00  </a:t>
            </a:r>
            <a:r>
              <a:rPr lang="uk-UA" sz="2800" dirty="0" err="1" smtClean="0">
                <a:latin typeface="Monotype Corsiva" pitchFamily="66" charset="0"/>
              </a:rPr>
              <a:t>грн</a:t>
            </a:r>
            <a:r>
              <a:rPr lang="uk-UA" sz="2800" dirty="0" smtClean="0">
                <a:latin typeface="Monotype Corsiva" pitchFamily="66" charset="0"/>
              </a:rPr>
              <a:t>;</a:t>
            </a:r>
          </a:p>
          <a:p>
            <a:pPr marL="804863">
              <a:buFont typeface="Wingdings" pitchFamily="2" charset="2"/>
              <a:buChar char="Ø"/>
            </a:pPr>
            <a:r>
              <a:rPr lang="uk-UA" sz="2800" dirty="0" smtClean="0">
                <a:latin typeface="Monotype Corsiva" pitchFamily="66" charset="0"/>
              </a:rPr>
              <a:t>Дошка пробкова  </a:t>
            </a:r>
            <a:r>
              <a:rPr lang="uk-UA" sz="2800" dirty="0" smtClean="0">
                <a:latin typeface="Monotype Corsiva" pitchFamily="66" charset="0"/>
              </a:rPr>
              <a:t>- </a:t>
            </a:r>
            <a:r>
              <a:rPr lang="uk-UA" sz="2800" dirty="0" smtClean="0">
                <a:latin typeface="Monotype Corsiva" pitchFamily="66" charset="0"/>
              </a:rPr>
              <a:t>4   </a:t>
            </a:r>
            <a:r>
              <a:rPr lang="uk-UA" sz="2800" dirty="0" smtClean="0">
                <a:latin typeface="Monotype Corsiva" pitchFamily="66" charset="0"/>
              </a:rPr>
              <a:t>шт. -   </a:t>
            </a:r>
            <a:r>
              <a:rPr lang="uk-UA" sz="2800" dirty="0" smtClean="0">
                <a:latin typeface="Monotype Corsiva" pitchFamily="66" charset="0"/>
              </a:rPr>
              <a:t>1 620</a:t>
            </a:r>
            <a:r>
              <a:rPr lang="uk-UA" sz="2800" dirty="0" smtClean="0">
                <a:latin typeface="Monotype Corsiva" pitchFamily="66" charset="0"/>
              </a:rPr>
              <a:t>,00грн</a:t>
            </a:r>
            <a:r>
              <a:rPr lang="uk-UA" sz="2800" dirty="0" smtClean="0">
                <a:latin typeface="Monotype Corsiva" pitchFamily="66" charset="0"/>
              </a:rPr>
              <a:t>;</a:t>
            </a:r>
          </a:p>
          <a:p>
            <a:pPr marL="804863">
              <a:buFont typeface="Wingdings" pitchFamily="2" charset="2"/>
              <a:buChar char="Ø"/>
            </a:pPr>
            <a:r>
              <a:rPr lang="uk-UA" sz="2800" dirty="0" smtClean="0">
                <a:latin typeface="Monotype Corsiva" pitchFamily="66" charset="0"/>
              </a:rPr>
              <a:t>Ноутбук  - 2   шт. -  </a:t>
            </a:r>
            <a:r>
              <a:rPr lang="uk-UA" sz="2800" dirty="0" smtClean="0">
                <a:latin typeface="Monotype Corsiva" pitchFamily="66" charset="0"/>
              </a:rPr>
              <a:t>37 344,00грн</a:t>
            </a:r>
            <a:r>
              <a:rPr lang="uk-UA" sz="2800" dirty="0" smtClean="0">
                <a:latin typeface="Monotype Corsiva" pitchFamily="66" charset="0"/>
              </a:rPr>
              <a:t>;</a:t>
            </a:r>
          </a:p>
          <a:p>
            <a:pPr marL="804863">
              <a:buFont typeface="Wingdings" pitchFamily="2" charset="2"/>
              <a:buChar char="Ø"/>
            </a:pPr>
            <a:r>
              <a:rPr lang="uk-UA" sz="2800" dirty="0" smtClean="0">
                <a:latin typeface="Monotype Corsiva" pitchFamily="66" charset="0"/>
              </a:rPr>
              <a:t>Конструктор </a:t>
            </a:r>
            <a:r>
              <a:rPr lang="uk-UA" sz="2800" dirty="0" err="1" smtClean="0">
                <a:latin typeface="Monotype Corsiva" pitchFamily="66" charset="0"/>
              </a:rPr>
              <a:t>Лего–</a:t>
            </a:r>
            <a:r>
              <a:rPr lang="uk-UA" sz="2800" dirty="0" smtClean="0">
                <a:latin typeface="Monotype Corsiva" pitchFamily="66" charset="0"/>
              </a:rPr>
              <a:t> </a:t>
            </a:r>
            <a:r>
              <a:rPr lang="uk-UA" sz="2800" dirty="0" smtClean="0">
                <a:latin typeface="Monotype Corsiva" pitchFamily="66" charset="0"/>
              </a:rPr>
              <a:t>4</a:t>
            </a:r>
            <a:r>
              <a:rPr lang="uk-UA" sz="2800" dirty="0" smtClean="0">
                <a:latin typeface="Monotype Corsiva" pitchFamily="66" charset="0"/>
              </a:rPr>
              <a:t> </a:t>
            </a:r>
            <a:r>
              <a:rPr lang="uk-UA" sz="2800" dirty="0" smtClean="0">
                <a:latin typeface="Monotype Corsiva" pitchFamily="66" charset="0"/>
              </a:rPr>
              <a:t>шт. – 1 </a:t>
            </a:r>
            <a:r>
              <a:rPr lang="uk-UA" sz="2800" dirty="0" smtClean="0">
                <a:latin typeface="Monotype Corsiva" pitchFamily="66" charset="0"/>
              </a:rPr>
              <a:t>967.40 </a:t>
            </a:r>
            <a:r>
              <a:rPr lang="uk-UA" sz="2800" dirty="0" err="1" smtClean="0">
                <a:latin typeface="Monotype Corsiva" pitchFamily="66" charset="0"/>
              </a:rPr>
              <a:t>грн</a:t>
            </a:r>
            <a:r>
              <a:rPr lang="uk-UA" sz="2800" dirty="0" smtClean="0">
                <a:latin typeface="Monotype Corsiva" pitchFamily="66" charset="0"/>
              </a:rPr>
              <a:t>;</a:t>
            </a:r>
          </a:p>
          <a:p>
            <a:pPr marL="804863">
              <a:buFont typeface="Wingdings" pitchFamily="2" charset="2"/>
              <a:buChar char="Ø"/>
            </a:pPr>
            <a:r>
              <a:rPr lang="uk-UA" sz="2800" dirty="0" smtClean="0">
                <a:latin typeface="Monotype Corsiva" pitchFamily="66" charset="0"/>
              </a:rPr>
              <a:t> </a:t>
            </a:r>
            <a:r>
              <a:rPr lang="uk-UA" sz="2800" dirty="0" smtClean="0">
                <a:latin typeface="Monotype Corsiva" pitchFamily="66" charset="0"/>
              </a:rPr>
              <a:t>Набір математики для </a:t>
            </a:r>
            <a:r>
              <a:rPr lang="uk-UA" sz="2800" dirty="0" err="1" smtClean="0">
                <a:latin typeface="Monotype Corsiva" pitchFamily="66" charset="0"/>
              </a:rPr>
              <a:t>учнів–</a:t>
            </a:r>
            <a:r>
              <a:rPr lang="uk-UA" sz="2800" dirty="0" smtClean="0">
                <a:latin typeface="Monotype Corsiva" pitchFamily="66" charset="0"/>
              </a:rPr>
              <a:t> 14 шт. - 20 720.00 </a:t>
            </a:r>
            <a:r>
              <a:rPr lang="uk-UA" sz="2800" dirty="0" err="1" smtClean="0">
                <a:latin typeface="Monotype Corsiva" pitchFamily="66" charset="0"/>
              </a:rPr>
              <a:t>грн</a:t>
            </a:r>
            <a:r>
              <a:rPr lang="uk-UA" sz="2800" dirty="0" smtClean="0">
                <a:latin typeface="Monotype Corsiva" pitchFamily="66" charset="0"/>
              </a:rPr>
              <a:t> ;</a:t>
            </a:r>
          </a:p>
          <a:p>
            <a:pPr marL="804863">
              <a:buFont typeface="Wingdings" pitchFamily="2" charset="2"/>
              <a:buChar char="Ø"/>
            </a:pPr>
            <a:r>
              <a:rPr lang="uk-UA" sz="2800" dirty="0" smtClean="0">
                <a:latin typeface="Monotype Corsiva" pitchFamily="66" charset="0"/>
              </a:rPr>
              <a:t>Набір лабораторний для дослідів </a:t>
            </a:r>
            <a:r>
              <a:rPr lang="uk-UA" sz="2800" dirty="0" smtClean="0">
                <a:latin typeface="Monotype Corsiva" pitchFamily="66" charset="0"/>
              </a:rPr>
              <a:t>– </a:t>
            </a:r>
            <a:r>
              <a:rPr lang="uk-UA" sz="2800" dirty="0" smtClean="0">
                <a:latin typeface="Monotype Corsiva" pitchFamily="66" charset="0"/>
              </a:rPr>
              <a:t>10 </a:t>
            </a:r>
            <a:r>
              <a:rPr lang="uk-UA" sz="2800" dirty="0" smtClean="0">
                <a:latin typeface="Monotype Corsiva" pitchFamily="66" charset="0"/>
              </a:rPr>
              <a:t>шт. -  </a:t>
            </a:r>
            <a:r>
              <a:rPr lang="uk-UA" sz="2800" dirty="0" smtClean="0">
                <a:latin typeface="Monotype Corsiva" pitchFamily="66" charset="0"/>
              </a:rPr>
              <a:t>17 970,00грн</a:t>
            </a:r>
            <a:r>
              <a:rPr lang="uk-UA" sz="2800" dirty="0" smtClean="0">
                <a:latin typeface="Monotype Corsiva" pitchFamily="66" charset="0"/>
              </a:rPr>
              <a:t>;</a:t>
            </a:r>
          </a:p>
          <a:p>
            <a:pPr marL="804863">
              <a:buFont typeface="Wingdings" pitchFamily="2" charset="2"/>
              <a:buChar char="Ø"/>
            </a:pPr>
            <a:r>
              <a:rPr lang="uk-UA" sz="2800" dirty="0" smtClean="0">
                <a:latin typeface="Monotype Corsiva" pitchFamily="66" charset="0"/>
              </a:rPr>
              <a:t>Набір лабораторний з </a:t>
            </a:r>
            <a:r>
              <a:rPr lang="uk-UA" sz="2800" dirty="0" err="1" smtClean="0">
                <a:latin typeface="Monotype Corsiva" pitchFamily="66" charset="0"/>
              </a:rPr>
              <a:t>природознавства–</a:t>
            </a:r>
            <a:r>
              <a:rPr lang="uk-UA" sz="2800" dirty="0" smtClean="0">
                <a:latin typeface="Monotype Corsiva" pitchFamily="66" charset="0"/>
              </a:rPr>
              <a:t> </a:t>
            </a:r>
            <a:r>
              <a:rPr lang="uk-UA" sz="2800" dirty="0" smtClean="0">
                <a:latin typeface="Monotype Corsiva" pitchFamily="66" charset="0"/>
              </a:rPr>
              <a:t>10 шт. – </a:t>
            </a:r>
            <a:r>
              <a:rPr lang="uk-UA" sz="2800" dirty="0" smtClean="0">
                <a:latin typeface="Monotype Corsiva" pitchFamily="66" charset="0"/>
              </a:rPr>
              <a:t>10 010.00 </a:t>
            </a:r>
            <a:r>
              <a:rPr lang="uk-UA" sz="2800" dirty="0" err="1" smtClean="0">
                <a:latin typeface="Monotype Corsiva" pitchFamily="66" charset="0"/>
              </a:rPr>
              <a:t>грн</a:t>
            </a:r>
            <a:r>
              <a:rPr lang="uk-UA" sz="2800" dirty="0" smtClean="0">
                <a:latin typeface="Monotype Corsiva" pitchFamily="66" charset="0"/>
              </a:rPr>
              <a:t> .</a:t>
            </a:r>
          </a:p>
          <a:p>
            <a:pPr marL="804863">
              <a:buFont typeface="Wingdings" pitchFamily="2" charset="2"/>
              <a:buChar char="Ø"/>
            </a:pPr>
            <a:r>
              <a:rPr lang="uk-UA" sz="2800" dirty="0" smtClean="0">
                <a:latin typeface="Monotype Corsiva" pitchFamily="66" charset="0"/>
              </a:rPr>
              <a:t>Планшет </a:t>
            </a:r>
            <a:r>
              <a:rPr lang="uk-UA" sz="2800" dirty="0" err="1" smtClean="0">
                <a:latin typeface="Monotype Corsiva" pitchFamily="66" charset="0"/>
              </a:rPr>
              <a:t>магнітно</a:t>
            </a:r>
            <a:r>
              <a:rPr lang="uk-UA" sz="2800" dirty="0" smtClean="0">
                <a:latin typeface="Monotype Corsiva" pitchFamily="66" charset="0"/>
              </a:rPr>
              <a:t> - </a:t>
            </a:r>
            <a:r>
              <a:rPr lang="uk-UA" sz="2800" dirty="0" err="1" smtClean="0">
                <a:latin typeface="Monotype Corsiva" pitchFamily="66" charset="0"/>
              </a:rPr>
              <a:t>маркерний–</a:t>
            </a:r>
            <a:r>
              <a:rPr lang="uk-UA" sz="2800" dirty="0" smtClean="0">
                <a:latin typeface="Monotype Corsiva" pitchFamily="66" charset="0"/>
              </a:rPr>
              <a:t> 56 шт</a:t>
            </a:r>
            <a:r>
              <a:rPr lang="uk-UA" sz="2800" dirty="0" smtClean="0">
                <a:latin typeface="Monotype Corsiva" pitchFamily="66" charset="0"/>
              </a:rPr>
              <a:t>. – </a:t>
            </a:r>
            <a:r>
              <a:rPr lang="uk-UA" sz="2800" dirty="0" smtClean="0">
                <a:latin typeface="Monotype Corsiva" pitchFamily="66" charset="0"/>
              </a:rPr>
              <a:t>12 656.00 </a:t>
            </a:r>
            <a:r>
              <a:rPr lang="uk-UA" sz="2800" dirty="0" err="1" smtClean="0">
                <a:latin typeface="Monotype Corsiva" pitchFamily="66" charset="0"/>
              </a:rPr>
              <a:t>грн</a:t>
            </a:r>
            <a:r>
              <a:rPr lang="uk-UA" sz="2800" dirty="0" smtClean="0">
                <a:latin typeface="Monotype Corsiva" pitchFamily="66" charset="0"/>
              </a:rPr>
              <a:t>;</a:t>
            </a:r>
          </a:p>
          <a:p>
            <a:pPr marL="804863">
              <a:buFont typeface="Wingdings" pitchFamily="2" charset="2"/>
              <a:buChar char="Ø"/>
            </a:pPr>
            <a:r>
              <a:rPr lang="uk-UA" sz="2800" dirty="0" err="1" smtClean="0">
                <a:latin typeface="Monotype Corsiva" pitchFamily="66" charset="0"/>
              </a:rPr>
              <a:t>Диференційованіф</a:t>
            </a:r>
            <a:r>
              <a:rPr lang="uk-UA" sz="2800" dirty="0" smtClean="0">
                <a:latin typeface="Monotype Corsiva" pitchFamily="66" charset="0"/>
              </a:rPr>
              <a:t> </a:t>
            </a:r>
            <a:r>
              <a:rPr lang="uk-UA" sz="2800" dirty="0" err="1" smtClean="0">
                <a:latin typeface="Monotype Corsiva" pitchFamily="66" charset="0"/>
              </a:rPr>
              <a:t>картки–</a:t>
            </a:r>
            <a:r>
              <a:rPr lang="uk-UA" sz="2800" dirty="0" smtClean="0">
                <a:latin typeface="Monotype Corsiva" pitchFamily="66" charset="0"/>
              </a:rPr>
              <a:t> 224 </a:t>
            </a:r>
            <a:r>
              <a:rPr lang="uk-UA" sz="2800" dirty="0" smtClean="0">
                <a:latin typeface="Monotype Corsiva" pitchFamily="66" charset="0"/>
              </a:rPr>
              <a:t>шт. – </a:t>
            </a:r>
            <a:r>
              <a:rPr lang="uk-UA" sz="2800" dirty="0" smtClean="0">
                <a:latin typeface="Monotype Corsiva" pitchFamily="66" charset="0"/>
              </a:rPr>
              <a:t>14 112.00 </a:t>
            </a:r>
            <a:r>
              <a:rPr lang="uk-UA" sz="2800" dirty="0" err="1" smtClean="0">
                <a:latin typeface="Monotype Corsiva" pitchFamily="66" charset="0"/>
              </a:rPr>
              <a:t>грн</a:t>
            </a:r>
            <a:r>
              <a:rPr lang="uk-UA" sz="2800" dirty="0" smtClean="0">
                <a:latin typeface="Monotype Corsiva" pitchFamily="66" charset="0"/>
              </a:rPr>
              <a:t>;</a:t>
            </a:r>
          </a:p>
          <a:p>
            <a:pPr marL="804863">
              <a:buFont typeface="Wingdings" pitchFamily="2" charset="2"/>
              <a:buChar char="Ø"/>
            </a:pPr>
            <a:r>
              <a:rPr lang="uk-UA" sz="2800" dirty="0" smtClean="0">
                <a:latin typeface="Monotype Corsiva" pitchFamily="66" charset="0"/>
              </a:rPr>
              <a:t>Комплект англійської мови для учня – 14 шт.-16 800,00 грн.</a:t>
            </a:r>
          </a:p>
          <a:p>
            <a:pPr marL="804863">
              <a:buFont typeface="Wingdings" pitchFamily="2" charset="2"/>
              <a:buChar char="Ø"/>
            </a:pPr>
            <a:r>
              <a:rPr lang="uk-UA" sz="2800" dirty="0" err="1" smtClean="0">
                <a:latin typeface="Monotype Corsiva" pitchFamily="66" charset="0"/>
              </a:rPr>
              <a:t>Ламінатордля</a:t>
            </a:r>
            <a:r>
              <a:rPr lang="uk-UA" sz="2800" dirty="0" smtClean="0">
                <a:latin typeface="Monotype Corsiva" pitchFamily="66" charset="0"/>
              </a:rPr>
              <a:t> документів – 1 шт. – 4 779,0 грн.</a:t>
            </a:r>
          </a:p>
          <a:p>
            <a:pPr marL="804863">
              <a:buFont typeface="Wingdings" pitchFamily="2" charset="2"/>
              <a:buChar char="Ø"/>
            </a:pPr>
            <a:r>
              <a:rPr lang="uk-UA" sz="2800" dirty="0" smtClean="0">
                <a:latin typeface="Monotype Corsiva" pitchFamily="66" charset="0"/>
              </a:rPr>
              <a:t>Комплект м’яких подушок – 4 шт. – 16 084,00 грн.</a:t>
            </a:r>
          </a:p>
          <a:p>
            <a:pPr marL="804863">
              <a:buFont typeface="Wingdings" pitchFamily="2" charset="2"/>
              <a:buChar char="Ø"/>
            </a:pPr>
            <a:r>
              <a:rPr lang="uk-UA" sz="2800" dirty="0" smtClean="0">
                <a:latin typeface="Monotype Corsiva" pitchFamily="66" charset="0"/>
              </a:rPr>
              <a:t>Конструктор вивчення різних механізмів – 4 шт. – 6 000,00 грн.</a:t>
            </a:r>
            <a:endParaRPr lang="uk-UA" sz="2800" dirty="0" smtClean="0">
              <a:latin typeface="Monotype Corsiva" pitchFamily="66" charset="0"/>
            </a:endParaRPr>
          </a:p>
          <a:p>
            <a:pPr marL="804863">
              <a:buFont typeface="Wingdings" pitchFamily="2" charset="2"/>
              <a:buChar char="Ø"/>
            </a:pPr>
            <a:r>
              <a:rPr lang="uk-UA" sz="2800" dirty="0" smtClean="0">
                <a:latin typeface="Monotype Corsiva" pitchFamily="66" charset="0"/>
              </a:rPr>
              <a:t>Пластикові контейнери для дидактичних матеріалів  - 60шт. – </a:t>
            </a:r>
          </a:p>
          <a:p>
            <a:pPr marL="804863">
              <a:buNone/>
            </a:pPr>
            <a:r>
              <a:rPr lang="uk-UA" sz="2800" dirty="0" smtClean="0">
                <a:latin typeface="Monotype Corsiva" pitchFamily="66" charset="0"/>
              </a:rPr>
              <a:t>                                                                                               </a:t>
            </a:r>
            <a:r>
              <a:rPr lang="uk-UA" sz="2800" dirty="0" smtClean="0">
                <a:latin typeface="Monotype Corsiva" pitchFamily="66" charset="0"/>
              </a:rPr>
              <a:t>27 060.00 </a:t>
            </a:r>
            <a:r>
              <a:rPr lang="uk-UA" sz="2800" dirty="0" smtClean="0">
                <a:latin typeface="Monotype Corsiva" pitchFamily="66" charset="0"/>
              </a:rPr>
              <a:t>грн</a:t>
            </a:r>
            <a:r>
              <a:rPr lang="uk-UA" sz="2800" dirty="0" smtClean="0">
                <a:latin typeface="Monotype Corsiva" pitchFamily="66" charset="0"/>
              </a:rPr>
              <a:t>.</a:t>
            </a:r>
          </a:p>
          <a:p>
            <a:pPr marL="804863">
              <a:buNone/>
            </a:pPr>
            <a:endParaRPr lang="uk-UA" sz="2800" dirty="0" smtClean="0">
              <a:latin typeface="Monotype Corsiva" pitchFamily="66" charset="0"/>
            </a:endParaRPr>
          </a:p>
          <a:p>
            <a:pPr marL="804863">
              <a:buFont typeface="Wingdings" pitchFamily="2" charset="2"/>
              <a:buChar char="Ø"/>
            </a:pPr>
            <a:endParaRPr lang="uk-UA" sz="28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TEST\Google Диск\ЗАСТУПНИК з НВР\кошторис 2019\Фото\viber_image_2019-12-28_12-45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143696" cy="28582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573016"/>
            <a:ext cx="8458200" cy="1222375"/>
          </a:xfrm>
        </p:spPr>
        <p:txBody>
          <a:bodyPr>
            <a:normAutofit/>
          </a:bodyPr>
          <a:lstStyle/>
          <a:p>
            <a:pPr algn="r"/>
            <a:r>
              <a:rPr lang="uk-UA" cap="none" dirty="0" smtClean="0">
                <a:latin typeface="Monotype Corsiva" pitchFamily="66" charset="0"/>
              </a:rPr>
              <a:t>(</a:t>
            </a:r>
            <a:endParaRPr lang="uk-UA" cap="none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1556792"/>
            <a:ext cx="4752528" cy="2232248"/>
          </a:xfrm>
        </p:spPr>
        <p:txBody>
          <a:bodyPr>
            <a:noAutofit/>
          </a:bodyPr>
          <a:lstStyle/>
          <a:p>
            <a:pPr algn="ctr"/>
            <a:r>
              <a:rPr lang="uk-UA" sz="5400" b="1" i="1" dirty="0" smtClean="0">
                <a:latin typeface="Monotype Corsiva" pitchFamily="66" charset="0"/>
              </a:rPr>
              <a:t>   НОВА УКРАЇНСЬКА ШКОЛА</a:t>
            </a:r>
            <a:endParaRPr lang="uk-UA" sz="5400" b="1" i="1" dirty="0">
              <a:latin typeface="Monotype Corsiva" pitchFamily="66" charset="0"/>
            </a:endParaRPr>
          </a:p>
        </p:txBody>
      </p:sp>
      <p:pic>
        <p:nvPicPr>
          <p:cNvPr id="6" name="Picture 4" descr="C:\Users\TEST\Google Диск\ЗАСТУПНИК з НВР\кошторис 2019\Фото\viber_image_2019-12-28_12-45-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3554338" cy="2665754"/>
          </a:xfrm>
          <a:prstGeom prst="rect">
            <a:avLst/>
          </a:prstGeom>
          <a:noFill/>
        </p:spPr>
      </p:pic>
      <p:pic>
        <p:nvPicPr>
          <p:cNvPr id="7" name="Picture 5" descr="C:\Users\TEST\Google Диск\ЗАСТУПНИК з НВР\кошторис 2019\Фото\viber_image_2019-12-28_12-45-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3717" y="3789040"/>
            <a:ext cx="3050283" cy="2287712"/>
          </a:xfrm>
          <a:prstGeom prst="rect">
            <a:avLst/>
          </a:prstGeom>
          <a:noFill/>
        </p:spPr>
      </p:pic>
      <p:pic>
        <p:nvPicPr>
          <p:cNvPr id="8" name="Picture 6" descr="C:\Users\TEST\Google Диск\ЗАСТУПНИК з НВР\кошторис 2019\Фото\viber_image_2019-12-28_12-45-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88640"/>
            <a:ext cx="2570229" cy="1927672"/>
          </a:xfrm>
          <a:prstGeom prst="rect">
            <a:avLst/>
          </a:prstGeom>
          <a:noFill/>
        </p:spPr>
      </p:pic>
      <p:pic>
        <p:nvPicPr>
          <p:cNvPr id="1031" name="Picture 7" descr="C:\Users\TEST\Google Диск\ЗАСТУПНИК з НВР\кошторис 2019\Фото\viber_image_2019-12-28_12-45-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80628"/>
            <a:ext cx="1658128" cy="1243596"/>
          </a:xfrm>
          <a:prstGeom prst="rect">
            <a:avLst/>
          </a:prstGeom>
          <a:noFill/>
        </p:spPr>
      </p:pic>
      <p:pic>
        <p:nvPicPr>
          <p:cNvPr id="1032" name="Picture 8" descr="C:\Users\TEST\Google Диск\ЗАСТУПНИК з НВР\кошторис 2019\Фото\viber_image_2019-12-21_10-33-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3645024"/>
            <a:ext cx="1970162" cy="1477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C:\Users\TEST\Google Диск\ЗАСТУПНИК з НВР\кошторис 2019\Фото\viber_image_2019-12-21_10-33-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5290368"/>
            <a:ext cx="2090176" cy="1567632"/>
          </a:xfrm>
          <a:prstGeom prst="rect">
            <a:avLst/>
          </a:prstGeom>
          <a:noFill/>
        </p:spPr>
      </p:pic>
      <p:pic>
        <p:nvPicPr>
          <p:cNvPr id="1034" name="Picture 10" descr="C:\Users\TEST\Google Диск\ЗАСТУПНИК з НВР\кошторис 2019\Фото\viber_image_2019-12-21_10-33-0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1916832"/>
            <a:ext cx="1898155" cy="1423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573016"/>
            <a:ext cx="8458200" cy="1222375"/>
          </a:xfrm>
        </p:spPr>
        <p:txBody>
          <a:bodyPr>
            <a:normAutofit/>
          </a:bodyPr>
          <a:lstStyle/>
          <a:p>
            <a:pPr algn="r"/>
            <a:r>
              <a:rPr lang="uk-UA" cap="none" dirty="0" smtClean="0">
                <a:latin typeface="Monotype Corsiva" pitchFamily="66" charset="0"/>
              </a:rPr>
              <a:t>(</a:t>
            </a:r>
            <a:endParaRPr lang="uk-UA" cap="none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1556792"/>
            <a:ext cx="4752528" cy="2232248"/>
          </a:xfrm>
        </p:spPr>
        <p:txBody>
          <a:bodyPr>
            <a:noAutofit/>
          </a:bodyPr>
          <a:lstStyle/>
          <a:p>
            <a:pPr algn="ctr"/>
            <a:r>
              <a:rPr lang="uk-UA" sz="5400" b="1" i="1" dirty="0" smtClean="0">
                <a:latin typeface="Monotype Corsiva" pitchFamily="66" charset="0"/>
              </a:rPr>
              <a:t>   НОВА УКРАЇНСЬКА ШКОЛА</a:t>
            </a:r>
            <a:endParaRPr lang="uk-UA" sz="5400" b="1" i="1" dirty="0">
              <a:latin typeface="Monotype Corsiva" pitchFamily="66" charset="0"/>
            </a:endParaRPr>
          </a:p>
        </p:txBody>
      </p:sp>
      <p:pic>
        <p:nvPicPr>
          <p:cNvPr id="2051" name="Picture 3" descr="C:\Users\TEST\Google Диск\ЗАСТУПНИК з НВР\кошторис 2019\Фото\viber_image_2019-12-21_10-33-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1856" y="116632"/>
            <a:ext cx="1802144" cy="1351608"/>
          </a:xfrm>
          <a:prstGeom prst="rect">
            <a:avLst/>
          </a:prstGeom>
          <a:noFill/>
        </p:spPr>
      </p:pic>
      <p:pic>
        <p:nvPicPr>
          <p:cNvPr id="2052" name="Picture 4" descr="C:\Users\TEST\Google Диск\ЗАСТУПНИК з НВР\кошторис 2019\Фото\viber_image_2019-12-21_10-33-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060848"/>
            <a:ext cx="2361177" cy="3148236"/>
          </a:xfrm>
          <a:prstGeom prst="rect">
            <a:avLst/>
          </a:prstGeom>
          <a:noFill/>
        </p:spPr>
      </p:pic>
      <p:pic>
        <p:nvPicPr>
          <p:cNvPr id="2053" name="Picture 5" descr="C:\Users\TEST\Google Диск\ЗАСТУПНИК з НВР\кошторис 2019\Фото\viber_image_2019-12-21_10-33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6632"/>
            <a:ext cx="1369610" cy="1826146"/>
          </a:xfrm>
          <a:prstGeom prst="rect">
            <a:avLst/>
          </a:prstGeom>
          <a:noFill/>
        </p:spPr>
      </p:pic>
      <p:pic>
        <p:nvPicPr>
          <p:cNvPr id="2054" name="Picture 6" descr="C:\Users\TEST\Google Диск\ЗАСТУПНИК з НВР\кошторис 2019\Фото\viber_image_2019-12-21_10-33-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0"/>
            <a:ext cx="1747652" cy="2330202"/>
          </a:xfrm>
          <a:prstGeom prst="rect">
            <a:avLst/>
          </a:prstGeom>
          <a:noFill/>
        </p:spPr>
      </p:pic>
      <p:pic>
        <p:nvPicPr>
          <p:cNvPr id="2055" name="Picture 7" descr="C:\Users\TEST\Google Диск\ЗАСТУПНИК з НВР\кошторис 2019\Фото\viber_image_2019-12-21_10-33-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5792" y="5074344"/>
            <a:ext cx="2378208" cy="1783656"/>
          </a:xfrm>
          <a:prstGeom prst="rect">
            <a:avLst/>
          </a:prstGeom>
          <a:noFill/>
        </p:spPr>
      </p:pic>
      <p:pic>
        <p:nvPicPr>
          <p:cNvPr id="2057" name="Picture 9" descr="C:\Users\TEST\Google Диск\ЗАСТУПНИК з НВР\кошторис 2019\Фото\viber_image_2019-12-28_12-45-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188640"/>
            <a:ext cx="2402210" cy="1801658"/>
          </a:xfrm>
          <a:prstGeom prst="rect">
            <a:avLst/>
          </a:prstGeom>
          <a:noFill/>
        </p:spPr>
      </p:pic>
      <p:pic>
        <p:nvPicPr>
          <p:cNvPr id="2058" name="Picture 10" descr="C:\Users\TEST\Google Диск\ЗАСТУПНИК з НВР\кошторис 2019\Фото\viber_image_2019-12-28_12-45-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420888"/>
            <a:ext cx="1801658" cy="2402210"/>
          </a:xfrm>
          <a:prstGeom prst="rect">
            <a:avLst/>
          </a:prstGeom>
          <a:noFill/>
        </p:spPr>
      </p:pic>
      <p:pic>
        <p:nvPicPr>
          <p:cNvPr id="2059" name="Picture 11" descr="C:\Users\TEST\Google Диск\ЗАСТУПНИК з НВР\кошторис 2019\Фото\viber_image_2019-12-21_10-33-3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645024"/>
            <a:ext cx="2474217" cy="1855663"/>
          </a:xfrm>
          <a:prstGeom prst="rect">
            <a:avLst/>
          </a:prstGeom>
          <a:noFill/>
        </p:spPr>
      </p:pic>
      <p:pic>
        <p:nvPicPr>
          <p:cNvPr id="2060" name="Picture 12" descr="C:\Users\TEST\Google Диск\ЗАСТУПНИК з НВР\кошторис 2019\Фото\viber_image_2019-12-21_10-33-07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3573016"/>
            <a:ext cx="1970162" cy="1477622"/>
          </a:xfrm>
          <a:prstGeom prst="rect">
            <a:avLst/>
          </a:prstGeom>
          <a:noFill/>
        </p:spPr>
      </p:pic>
      <p:pic>
        <p:nvPicPr>
          <p:cNvPr id="2061" name="Picture 13" descr="C:\Users\TEST\Google Диск\ЗАСТУПНИК з НВР\кошторис 2019\Фото\viber_image_2019-12-21_10-33-391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4941168"/>
            <a:ext cx="1437624" cy="1916832"/>
          </a:xfrm>
          <a:prstGeom prst="rect">
            <a:avLst/>
          </a:prstGeom>
          <a:noFill/>
        </p:spPr>
      </p:pic>
      <p:pic>
        <p:nvPicPr>
          <p:cNvPr id="2062" name="Picture 14" descr="C:\Users\TEST\Google Диск\ЗАСТУПНИК з НВР\кошторис 2019\Фото\viber_image_2019-12-21_10-33-121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35696" y="4941168"/>
            <a:ext cx="2555775" cy="1916832"/>
          </a:xfrm>
          <a:prstGeom prst="rect">
            <a:avLst/>
          </a:prstGeom>
          <a:noFill/>
        </p:spPr>
      </p:pic>
      <p:pic>
        <p:nvPicPr>
          <p:cNvPr id="2063" name="Picture 15" descr="C:\Users\TEST\Google Диск\ЗАСТУПНИК з НВР\кошторис 2019\Фото\viber_image_2019-12-28_12-45-1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84168" y="0"/>
            <a:ext cx="1041580" cy="1388773"/>
          </a:xfrm>
          <a:prstGeom prst="rect">
            <a:avLst/>
          </a:prstGeom>
          <a:noFill/>
        </p:spPr>
      </p:pic>
      <p:pic>
        <p:nvPicPr>
          <p:cNvPr id="2064" name="Picture 16" descr="C:\Users\TEST\Google Диск\ЗАСТУПНИК з НВР\кошторис 2019\Фото\viber_image_2019-12-21_10-33-34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8024" y="5488390"/>
            <a:ext cx="1826146" cy="1369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cap="none" dirty="0" smtClean="0">
                <a:latin typeface="Monotype Corsiva" pitchFamily="66" charset="0"/>
              </a:rPr>
              <a:t>Удосконалення навчально-виховного процесу </a:t>
            </a:r>
            <a:r>
              <a:rPr lang="uk-UA" sz="2200" cap="none" dirty="0" smtClean="0">
                <a:latin typeface="Monotype Corsiva" pitchFamily="66" charset="0"/>
              </a:rPr>
              <a:t>(КЕКВ – 2210)</a:t>
            </a:r>
            <a:endParaRPr lang="uk-UA" cap="none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3"/>
            <a:ext cx="8712968" cy="2736304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Monotype Corsiva" pitchFamily="66" charset="0"/>
              </a:rPr>
              <a:t>Завдання: створити умови для забезпечення  навчально-виховного процесу учнів</a:t>
            </a:r>
          </a:p>
          <a:p>
            <a:pPr marL="804863">
              <a:buFont typeface="Wingdings" pitchFamily="2" charset="2"/>
              <a:buChar char="Ø"/>
            </a:pPr>
            <a:r>
              <a:rPr lang="uk-UA" sz="2800" dirty="0" smtClean="0">
                <a:latin typeface="Monotype Corsiva" pitchFamily="66" charset="0"/>
              </a:rPr>
              <a:t>класні </a:t>
            </a:r>
            <a:r>
              <a:rPr lang="uk-UA" sz="2800" dirty="0" smtClean="0">
                <a:latin typeface="Monotype Corsiva" pitchFamily="66" charset="0"/>
              </a:rPr>
              <a:t>журнали, табелі , свідоцтва – 606 шт.2 650 </a:t>
            </a:r>
            <a:r>
              <a:rPr lang="uk-UA" sz="2800" dirty="0" err="1" smtClean="0">
                <a:latin typeface="Monotype Corsiva" pitchFamily="66" charset="0"/>
              </a:rPr>
              <a:t>грн</a:t>
            </a:r>
            <a:r>
              <a:rPr lang="uk-UA" sz="2800" dirty="0" smtClean="0">
                <a:latin typeface="Monotype Corsiva" pitchFamily="66" charset="0"/>
              </a:rPr>
              <a:t>  ;</a:t>
            </a:r>
          </a:p>
          <a:p>
            <a:pPr marL="804863">
              <a:buFont typeface="Wingdings" pitchFamily="2" charset="2"/>
              <a:buChar char="Ø"/>
            </a:pPr>
            <a:r>
              <a:rPr lang="uk-UA" sz="2800" dirty="0" smtClean="0">
                <a:latin typeface="Monotype Corsiva" pitchFamily="66" charset="0"/>
              </a:rPr>
              <a:t>підручники</a:t>
            </a:r>
            <a:r>
              <a:rPr lang="uk-UA" sz="2800" dirty="0" smtClean="0">
                <a:latin typeface="Monotype Corsiva" pitchFamily="66" charset="0"/>
              </a:rPr>
              <a:t>, </a:t>
            </a:r>
            <a:r>
              <a:rPr lang="uk-UA" sz="2800" dirty="0" smtClean="0">
                <a:latin typeface="Monotype Corsiva" pitchFamily="66" charset="0"/>
              </a:rPr>
              <a:t>художня </a:t>
            </a:r>
            <a:r>
              <a:rPr lang="uk-UA" sz="2800" dirty="0" smtClean="0">
                <a:latin typeface="Monotype Corsiva" pitchFamily="66" charset="0"/>
              </a:rPr>
              <a:t>література – </a:t>
            </a:r>
            <a:r>
              <a:rPr lang="uk-UA" sz="2800" dirty="0" smtClean="0">
                <a:latin typeface="Monotype Corsiva" pitchFamily="66" charset="0"/>
              </a:rPr>
              <a:t>921 шт.-</a:t>
            </a:r>
            <a:r>
              <a:rPr lang="uk-UA" sz="2800" dirty="0" smtClean="0">
                <a:latin typeface="Monotype Corsiva" pitchFamily="66" charset="0"/>
              </a:rPr>
              <a:t>35 099</a:t>
            </a:r>
            <a:r>
              <a:rPr lang="uk-UA" sz="2800" dirty="0" smtClean="0">
                <a:latin typeface="Monotype Corsiva" pitchFamily="66" charset="0"/>
              </a:rPr>
              <a:t> грн.;</a:t>
            </a:r>
            <a:endParaRPr lang="uk-UA" sz="2800" dirty="0" smtClean="0">
              <a:latin typeface="Monotype Corsiva" pitchFamily="66" charset="0"/>
            </a:endParaRPr>
          </a:p>
          <a:p>
            <a:pPr marL="804863">
              <a:buFont typeface="Wingdings" pitchFamily="2" charset="2"/>
              <a:buChar char="Ø"/>
            </a:pPr>
            <a:r>
              <a:rPr lang="uk-UA" sz="2800" dirty="0" smtClean="0">
                <a:latin typeface="Monotype Corsiva" pitchFamily="66" charset="0"/>
              </a:rPr>
              <a:t>Холодильник </a:t>
            </a:r>
            <a:r>
              <a:rPr lang="en-US" sz="2800" dirty="0" smtClean="0">
                <a:latin typeface="Monotype Corsiva" pitchFamily="66" charset="0"/>
              </a:rPr>
              <a:t>BEKO TS</a:t>
            </a:r>
            <a:r>
              <a:rPr lang="uk-UA" sz="2800" dirty="0" smtClean="0">
                <a:latin typeface="Monotype Corsiva" pitchFamily="66" charset="0"/>
              </a:rPr>
              <a:t> – 1 шт. – 7 098 грн.</a:t>
            </a:r>
            <a:endParaRPr lang="uk-UA" sz="2800" dirty="0" smtClean="0">
              <a:latin typeface="Monotype Corsiva" pitchFamily="66" charset="0"/>
            </a:endParaRPr>
          </a:p>
          <a:p>
            <a:pPr marL="804863">
              <a:buFont typeface="Wingdings" pitchFamily="2" charset="2"/>
              <a:buChar char="Ø"/>
            </a:pPr>
            <a:endParaRPr lang="uk-UA" sz="2800" dirty="0" smtClean="0">
              <a:latin typeface="Monotype Corsiva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10062" r="-624" b="16147"/>
          <a:stretch>
            <a:fillRect/>
          </a:stretch>
        </p:blipFill>
        <p:spPr bwMode="auto">
          <a:xfrm>
            <a:off x="6156176" y="3645024"/>
            <a:ext cx="2808312" cy="1544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TEST\Google Диск\ЗАСТУПНИК з НВР\кошторис 2019\Фото\viber_image_2019-10-29_10-56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959845"/>
            <a:ext cx="1423616" cy="1898155"/>
          </a:xfrm>
          <a:prstGeom prst="rect">
            <a:avLst/>
          </a:prstGeom>
          <a:noFill/>
        </p:spPr>
      </p:pic>
      <p:pic>
        <p:nvPicPr>
          <p:cNvPr id="3075" name="Picture 3" descr="C:\Users\TEST\Google Диск\ЗАСТУПНИК з НВР\кошторис 2019\Фото\viber_image_2019-12-28_14-21-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789040"/>
            <a:ext cx="2402210" cy="1801658"/>
          </a:xfrm>
          <a:prstGeom prst="rect">
            <a:avLst/>
          </a:prstGeom>
          <a:noFill/>
        </p:spPr>
      </p:pic>
      <p:pic>
        <p:nvPicPr>
          <p:cNvPr id="3076" name="Picture 4" descr="C:\Users\TEST\Google Диск\ЗАСТУПНИК з НВР\кошторис 2019\Фото\viber_image_2019-12-28_14-21-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229200"/>
            <a:ext cx="1979712" cy="1484784"/>
          </a:xfrm>
          <a:prstGeom prst="rect">
            <a:avLst/>
          </a:prstGeom>
          <a:noFill/>
        </p:spPr>
      </p:pic>
      <p:pic>
        <p:nvPicPr>
          <p:cNvPr id="3078" name="Picture 6" descr="C:\Users\TEST\Google Диск\ЗАСТУПНИК з НВР\кошторис 2019\Фото\15712997048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861048"/>
            <a:ext cx="1625352" cy="2889515"/>
          </a:xfrm>
          <a:prstGeom prst="rect">
            <a:avLst/>
          </a:prstGeom>
          <a:noFill/>
        </p:spPr>
      </p:pic>
      <p:pic>
        <p:nvPicPr>
          <p:cNvPr id="3079" name="Picture 7" descr="C:\Users\TEST\Google Диск\ЗАСТУПНИК з НВР\кошторис 2019\Фото\viber_image_2019-12-28_15-17-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1979712" y="5704414"/>
            <a:ext cx="1538114" cy="1153586"/>
          </a:xfrm>
          <a:prstGeom prst="rect">
            <a:avLst/>
          </a:prstGeom>
          <a:noFill/>
        </p:spPr>
      </p:pic>
      <p:pic>
        <p:nvPicPr>
          <p:cNvPr id="3080" name="Picture 8" descr="C:\Users\TEST\Google Диск\ЗАСТУПНИК з НВР\кошторис 2019\Фото\viber_image_2019-12-28_14-21-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3789040"/>
            <a:ext cx="1514112" cy="1135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cap="none" dirty="0" smtClean="0">
                <a:latin typeface="Monotype Corsiva" pitchFamily="66" charset="0"/>
              </a:rPr>
              <a:t>Гарантування  безпеки життєдіяльності  учасників навчально-виховного процесу</a:t>
            </a:r>
            <a:endParaRPr lang="uk-UA" b="1" cap="none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132856"/>
            <a:ext cx="8038728" cy="4536504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Протипожежне обладнання : </a:t>
            </a:r>
          </a:p>
          <a:p>
            <a:pPr marL="2060575">
              <a:buFont typeface="Wingdings" pitchFamily="2" charset="2"/>
              <a:buChar char="Ø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Вогнегасники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ВП-2 -13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шт. – 2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262 грн.</a:t>
            </a:r>
          </a:p>
          <a:p>
            <a:pPr marL="2060575">
              <a:buFont typeface="Wingdings" pitchFamily="2" charset="2"/>
              <a:buChar char="Ø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Вогнегасники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ВВК 1-2-10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шт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.–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9 236 грн.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2060575">
              <a:buFont typeface="Wingdings" pitchFamily="2" charset="2"/>
              <a:buChar char="Ø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Вогнегасники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ВП-5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10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шт. –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3 192 грн.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2060575"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Санітарно – гігієнічні  вимоги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indent="87313">
              <a:buFont typeface="Wingdings" pitchFamily="2" charset="2"/>
              <a:buChar char="v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Мило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рідке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56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шт.–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1 910,40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грн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;</a:t>
            </a:r>
          </a:p>
          <a:p>
            <a:pPr marL="0" indent="87313">
              <a:buFont typeface="Wingdings" pitchFamily="2" charset="2"/>
              <a:buChar char="v"/>
            </a:pP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Відбілювач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хлоросан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засіб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Клін–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43 шт.-3 485,60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грн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;</a:t>
            </a:r>
          </a:p>
          <a:p>
            <a:pPr marL="0" indent="87313">
              <a:buFont typeface="Wingdings" pitchFamily="2" charset="2"/>
              <a:buChar char="v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Рідина для труб і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туалетів-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42 шт.-2 916 грн.</a:t>
            </a:r>
          </a:p>
          <a:p>
            <a:pPr marL="0" indent="87313">
              <a:buFont typeface="Wingdings" pitchFamily="2" charset="2"/>
              <a:buChar char="v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Туалетний папір – 1200 шт.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indent="87313">
              <a:buFont typeface="Wingdings" pitchFamily="2" charset="2"/>
              <a:buChar char="v"/>
            </a:pPr>
            <a:endParaRPr lang="uk-UA" b="1" dirty="0" smtClean="0">
              <a:latin typeface="Monotype Corsiva" pitchFamily="66" charset="0"/>
            </a:endParaRPr>
          </a:p>
          <a:p>
            <a:pPr marL="0" indent="87313">
              <a:buFont typeface="Wingdings" pitchFamily="2" charset="2"/>
              <a:buChar char="v"/>
            </a:pPr>
            <a:endParaRPr lang="uk-UA" dirty="0" smtClean="0">
              <a:latin typeface="Monotype Corsiva" pitchFamily="66" charset="0"/>
            </a:endParaRPr>
          </a:p>
        </p:txBody>
      </p:sp>
      <p:pic>
        <p:nvPicPr>
          <p:cNvPr id="5123" name="Picture 3" descr="C:\Users\TEST\Google Диск\ЗАСТУПНИК з НВР\кошторис 2019\Фото\viber_image_2019-12-28_12-44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2162184" cy="1621638"/>
          </a:xfrm>
          <a:prstGeom prst="rect">
            <a:avLst/>
          </a:prstGeom>
          <a:noFill/>
        </p:spPr>
      </p:pic>
      <p:pic>
        <p:nvPicPr>
          <p:cNvPr id="5125" name="Picture 5" descr="C:\Users\TEST\Google Диск\ЗАСТУПНИК з НВР\кошторис 2019\Фото\viber_image_2019-12-28_12-44-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301208"/>
            <a:ext cx="1167594" cy="1556792"/>
          </a:xfrm>
          <a:prstGeom prst="rect">
            <a:avLst/>
          </a:prstGeom>
          <a:noFill/>
        </p:spPr>
      </p:pic>
      <p:pic>
        <p:nvPicPr>
          <p:cNvPr id="5126" name="Picture 6" descr="C:\Users\TEST\Google Диск\ЗАСТУПНИК з НВР\кошторис 2019\Фото\viber_image_2019-12-28_12-44-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764704"/>
            <a:ext cx="1970162" cy="1477622"/>
          </a:xfrm>
          <a:prstGeom prst="rect">
            <a:avLst/>
          </a:prstGeom>
          <a:noFill/>
        </p:spPr>
      </p:pic>
      <p:pic>
        <p:nvPicPr>
          <p:cNvPr id="5127" name="Picture 7" descr="C:\Users\TEST\Google Диск\ЗАСТУПНИК з НВР\кошторис 2019\Фото\viber_image_2019-12-28_12-44-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48680"/>
            <a:ext cx="1203090" cy="1604120"/>
          </a:xfrm>
          <a:prstGeom prst="rect">
            <a:avLst/>
          </a:prstGeom>
          <a:noFill/>
        </p:spPr>
      </p:pic>
      <p:pic>
        <p:nvPicPr>
          <p:cNvPr id="5128" name="Picture 8" descr="C:\Users\TEST\Google Диск\ЗАСТУПНИК з НВР\кошторис 2019\Фото\viber_image_2019-12-28_12-44-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052736"/>
            <a:ext cx="1153586" cy="1538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uk-UA" cap="none" dirty="0" smtClean="0">
                <a:latin typeface="Monotype Corsiva" pitchFamily="66" charset="0"/>
              </a:rPr>
              <a:t>Благодійна співдружність сім’ї та школи </a:t>
            </a:r>
            <a:br>
              <a:rPr lang="uk-UA" cap="none" dirty="0" smtClean="0">
                <a:latin typeface="Monotype Corsiva" pitchFamily="66" charset="0"/>
              </a:rPr>
            </a:br>
            <a:r>
              <a:rPr lang="uk-UA" sz="2700" cap="none" dirty="0" smtClean="0">
                <a:latin typeface="Monotype Corsiva" pitchFamily="66" charset="0"/>
              </a:rPr>
              <a:t>(придбано та відремонтовано за кошти батьків)</a:t>
            </a:r>
            <a:endParaRPr lang="uk-UA" cap="none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686800" cy="5328592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>
                <a:latin typeface="Monotype Corsiva" pitchFamily="66" charset="0"/>
              </a:rPr>
              <a:t>Завдання: забезпечити навчальні приміщення сучасними меблями відповідно до санітарно-гігієнічних та естетичних вимог, проводити заходи щодо модернізації матеріально-технічної бази</a:t>
            </a:r>
          </a:p>
          <a:p>
            <a:pPr marL="1162050">
              <a:buFont typeface="Wingdings" pitchFamily="2" charset="2"/>
              <a:buChar char="ü"/>
            </a:pPr>
            <a:r>
              <a:rPr lang="uk-UA" dirty="0" smtClean="0">
                <a:latin typeface="Monotype Corsiva" pitchFamily="66" charset="0"/>
              </a:rPr>
              <a:t>Косметичні ремонти та заміна електросвітильників – каб.306, 206, 205, 209, 407, 408  </a:t>
            </a:r>
            <a:r>
              <a:rPr lang="uk-UA" dirty="0" smtClean="0">
                <a:latin typeface="Monotype Corsiva" pitchFamily="66" charset="0"/>
              </a:rPr>
              <a:t>;</a:t>
            </a:r>
          </a:p>
          <a:p>
            <a:pPr marL="1162050">
              <a:buFont typeface="Wingdings" pitchFamily="2" charset="2"/>
              <a:buChar char="ü"/>
            </a:pPr>
            <a:r>
              <a:rPr lang="uk-UA" dirty="0" smtClean="0">
                <a:latin typeface="Monotype Corsiva" pitchFamily="66" charset="0"/>
              </a:rPr>
              <a:t>Встановлено </a:t>
            </a:r>
            <a:r>
              <a:rPr lang="uk-UA" dirty="0" smtClean="0">
                <a:latin typeface="Monotype Corsiva" pitchFamily="66" charset="0"/>
              </a:rPr>
              <a:t>кондиціонери – каб.207,203,305;</a:t>
            </a:r>
          </a:p>
          <a:p>
            <a:pPr marL="1162050">
              <a:buFont typeface="Wingdings" pitchFamily="2" charset="2"/>
              <a:buChar char="ü"/>
            </a:pPr>
            <a:r>
              <a:rPr lang="uk-UA" dirty="0" smtClean="0">
                <a:latin typeface="Monotype Corsiva" pitchFamily="66" charset="0"/>
              </a:rPr>
              <a:t>Придбано меблі – </a:t>
            </a:r>
            <a:r>
              <a:rPr lang="uk-UA" dirty="0" smtClean="0">
                <a:latin typeface="Monotype Corsiva" pitchFamily="66" charset="0"/>
              </a:rPr>
              <a:t>каб.206, 209,306;</a:t>
            </a:r>
            <a:endParaRPr lang="uk-UA" dirty="0" smtClean="0">
              <a:latin typeface="Monotype Corsiva" pitchFamily="66" charset="0"/>
            </a:endParaRPr>
          </a:p>
          <a:p>
            <a:pPr marL="1162050">
              <a:buFont typeface="Wingdings" pitchFamily="2" charset="2"/>
              <a:buChar char="ü"/>
            </a:pPr>
            <a:r>
              <a:rPr lang="uk-UA" dirty="0" smtClean="0">
                <a:latin typeface="Monotype Corsiva" pitchFamily="66" charset="0"/>
              </a:rPr>
              <a:t>Натяжна стеля в  туалетній кімнаті – </a:t>
            </a:r>
            <a:r>
              <a:rPr lang="uk-UA" dirty="0" smtClean="0">
                <a:latin typeface="Monotype Corsiva" pitchFamily="66" charset="0"/>
              </a:rPr>
              <a:t>3-го</a:t>
            </a:r>
            <a:r>
              <a:rPr lang="uk-UA" dirty="0" smtClean="0">
                <a:latin typeface="Monotype Corsiva" pitchFamily="66" charset="0"/>
              </a:rPr>
              <a:t> поверху, демонтаж </a:t>
            </a:r>
            <a:r>
              <a:rPr lang="uk-UA" dirty="0" smtClean="0">
                <a:latin typeface="Monotype Corsiva" pitchFamily="66" charset="0"/>
              </a:rPr>
              <a:t>та монтаж </a:t>
            </a:r>
            <a:r>
              <a:rPr lang="uk-UA" dirty="0" smtClean="0">
                <a:latin typeface="Monotype Corsiva" pitchFamily="66" charset="0"/>
              </a:rPr>
              <a:t>натяжної стелі </a:t>
            </a:r>
            <a:r>
              <a:rPr lang="uk-UA" dirty="0" smtClean="0">
                <a:latin typeface="Monotype Corsiva" pitchFamily="66" charset="0"/>
              </a:rPr>
              <a:t>в  </a:t>
            </a:r>
            <a:r>
              <a:rPr lang="uk-UA" dirty="0" smtClean="0">
                <a:latin typeface="Monotype Corsiva" pitchFamily="66" charset="0"/>
              </a:rPr>
              <a:t>туалетній кімнати </a:t>
            </a:r>
            <a:r>
              <a:rPr lang="uk-UA" dirty="0" smtClean="0">
                <a:latin typeface="Monotype Corsiva" pitchFamily="66" charset="0"/>
              </a:rPr>
              <a:t>– </a:t>
            </a:r>
            <a:r>
              <a:rPr lang="uk-UA" dirty="0" smtClean="0">
                <a:latin typeface="Monotype Corsiva" pitchFamily="66" charset="0"/>
              </a:rPr>
              <a:t>2-го </a:t>
            </a:r>
            <a:r>
              <a:rPr lang="uk-UA" dirty="0" smtClean="0">
                <a:latin typeface="Monotype Corsiva" pitchFamily="66" charset="0"/>
              </a:rPr>
              <a:t>поверху </a:t>
            </a:r>
            <a:r>
              <a:rPr lang="uk-UA" dirty="0" smtClean="0">
                <a:latin typeface="Monotype Corsiva" pitchFamily="66" charset="0"/>
              </a:rPr>
              <a:t>;</a:t>
            </a:r>
            <a:endParaRPr lang="uk-UA" dirty="0" smtClean="0">
              <a:latin typeface="Monotype Corsiva" pitchFamily="66" charset="0"/>
            </a:endParaRPr>
          </a:p>
          <a:p>
            <a:pPr marL="1162050">
              <a:buFont typeface="Wingdings" pitchFamily="2" charset="2"/>
              <a:buChar char="ü"/>
            </a:pPr>
            <a:r>
              <a:rPr lang="uk-UA" dirty="0" smtClean="0">
                <a:latin typeface="Monotype Corsiva" pitchFamily="66" charset="0"/>
              </a:rPr>
              <a:t>Косметичні ремонти рекреацій та сходових маршів шкільного приміщення</a:t>
            </a:r>
            <a:r>
              <a:rPr lang="uk-UA" dirty="0" smtClean="0">
                <a:latin typeface="Monotype Corsiva" pitchFamily="66" charset="0"/>
              </a:rPr>
              <a:t>.</a:t>
            </a:r>
          </a:p>
          <a:p>
            <a:pPr marL="1162050">
              <a:buFont typeface="Wingdings" pitchFamily="2" charset="2"/>
              <a:buChar char="ü"/>
            </a:pPr>
            <a:endParaRPr lang="uk-UA" dirty="0" smtClean="0">
              <a:latin typeface="Monotype Corsiva" pitchFamily="66" charset="0"/>
            </a:endParaRPr>
          </a:p>
          <a:p>
            <a:pPr marL="1162050">
              <a:buFont typeface="Wingdings" pitchFamily="2" charset="2"/>
              <a:buChar char="ü"/>
            </a:pPr>
            <a:endParaRPr lang="uk-UA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2230</TotalTime>
  <Words>578</Words>
  <Application>Microsoft Office PowerPoint</Application>
  <PresentationFormat>Экран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(зміцнення матеріально-технічної бази навчального закладу за рахунок бюджетних, батьківських благодійних коштів у  2019 році)</vt:lpstr>
      <vt:lpstr>КОШТОРИС на 2019 рік</vt:lpstr>
      <vt:lpstr>Удосконалення навчально-виховного процесу</vt:lpstr>
      <vt:lpstr>Удосконалення навчально-виховного процесу</vt:lpstr>
      <vt:lpstr>(</vt:lpstr>
      <vt:lpstr>(</vt:lpstr>
      <vt:lpstr>Удосконалення навчально-виховного процесу (КЕКВ – 2210)</vt:lpstr>
      <vt:lpstr>Гарантування  безпеки життєдіяльності  учасників навчально-виховного процесу</vt:lpstr>
      <vt:lpstr>Благодійна співдружність сім’ї та школи  (придбано та відремонтовано за кошти батьків)</vt:lpstr>
      <vt:lpstr>(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(зміцнення матеріально-технічної бази навчального закладу за рахунок бюджетних, батьківських благодійних коштів у  2016 році)</dc:title>
  <dc:creator>TEST</dc:creator>
  <cp:lastModifiedBy>TEST</cp:lastModifiedBy>
  <cp:revision>134</cp:revision>
  <dcterms:created xsi:type="dcterms:W3CDTF">2017-01-19T12:37:52Z</dcterms:created>
  <dcterms:modified xsi:type="dcterms:W3CDTF">2019-12-28T13:49:51Z</dcterms:modified>
</cp:coreProperties>
</file>